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88" r:id="rId2"/>
    <p:sldId id="289" r:id="rId3"/>
    <p:sldId id="290" r:id="rId4"/>
    <p:sldId id="291" r:id="rId5"/>
    <p:sldId id="292" r:id="rId6"/>
    <p:sldId id="293" r:id="rId7"/>
    <p:sldId id="294" r:id="rId8"/>
    <p:sldId id="295" r:id="rId9"/>
    <p:sldId id="296" r:id="rId10"/>
    <p:sldId id="297" r:id="rId11"/>
    <p:sldId id="298" r:id="rId12"/>
    <p:sldId id="299" r:id="rId13"/>
    <p:sldId id="300" r:id="rId14"/>
    <p:sldId id="301" r:id="rId15"/>
    <p:sldId id="302" r:id="rId16"/>
    <p:sldId id="303" r:id="rId17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99" autoAdjust="0"/>
    <p:restoredTop sz="94084" autoAdjust="0"/>
  </p:normalViewPr>
  <p:slideViewPr>
    <p:cSldViewPr snapToGrid="0">
      <p:cViewPr varScale="1">
        <p:scale>
          <a:sx n="115" d="100"/>
          <a:sy n="115" d="100"/>
        </p:scale>
        <p:origin x="42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67AB47-6931-48C6-B7ED-326D1228AFBA}" type="datetimeFigureOut">
              <a:rPr lang="tr-TR" smtClean="0"/>
              <a:t>20.04.2020</a:t>
            </a:fld>
            <a:endParaRPr lang="tr-T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112101-3760-4CAC-BF0E-15BB3278C8BF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4530435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tr-TR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tr-T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3B3769-65FE-41EA-85B6-D9F2AF76CBA9}" type="datetime1">
              <a:rPr lang="tr-TR" smtClean="0"/>
              <a:t>20.04.2020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508F5-8E49-4F57-B165-331DE2AB85B8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918355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tr-T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r-T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2A6A9-D976-4BDA-B10C-66B2B9DE9B4C}" type="datetime1">
              <a:rPr lang="tr-TR" smtClean="0"/>
              <a:t>20.04.2020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508F5-8E49-4F57-B165-331DE2AB85B8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2579993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tr-T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r-T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0552A-E4D4-4B40-9929-1D3FB71F71FF}" type="datetime1">
              <a:rPr lang="tr-TR" smtClean="0"/>
              <a:t>20.04.2020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508F5-8E49-4F57-B165-331DE2AB85B8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1437557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tr-T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r-T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85ECC-3CE4-4AD0-8EC5-3A36763AA76F}" type="datetime1">
              <a:rPr lang="tr-TR" smtClean="0"/>
              <a:t>20.04.2020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508F5-8E49-4F57-B165-331DE2AB85B8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8282189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tr-T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6AA4B-9646-44CC-B325-B50A183D6636}" type="datetime1">
              <a:rPr lang="tr-TR" smtClean="0"/>
              <a:t>20.04.2020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508F5-8E49-4F57-B165-331DE2AB85B8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6498737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tr-TR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r-TR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r-TR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9D89B-A78C-481C-B4BE-82E51E30BA9C}" type="datetime1">
              <a:rPr lang="tr-TR" smtClean="0"/>
              <a:t>20.04.2020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508F5-8E49-4F57-B165-331DE2AB85B8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4433326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tr-T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r-TR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r-TR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3BE270-57FE-4717-982D-F02DFB5BECD5}" type="datetime1">
              <a:rPr lang="tr-TR" smtClean="0"/>
              <a:t>20.04.2020</a:t>
            </a:fld>
            <a:endParaRPr lang="tr-T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508F5-8E49-4F57-B165-331DE2AB85B8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2983648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tr-TR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AEDD45-6991-4862-9E84-DDF92EF341CB}" type="datetime1">
              <a:rPr lang="tr-TR" smtClean="0"/>
              <a:t>20.04.2020</a:t>
            </a:fld>
            <a:endParaRPr lang="tr-T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508F5-8E49-4F57-B165-331DE2AB85B8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9363549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E56C6-14E9-4870-96BE-3550760A1300}" type="datetime1">
              <a:rPr lang="tr-TR" smtClean="0"/>
              <a:t>20.04.2020</a:t>
            </a:fld>
            <a:endParaRPr lang="tr-T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508F5-8E49-4F57-B165-331DE2AB85B8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6791873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tr-T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r-T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3015D-7E17-406D-9A1A-3B2ADCD0CF79}" type="datetime1">
              <a:rPr lang="tr-TR" smtClean="0"/>
              <a:t>20.04.2020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508F5-8E49-4F57-B165-331DE2AB85B8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6544370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tr-TR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B6673-63A0-461F-BFBD-58F4D74CC1A0}" type="datetime1">
              <a:rPr lang="tr-TR" smtClean="0"/>
              <a:t>20.04.2020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508F5-8E49-4F57-B165-331DE2AB85B8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8574039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tr-T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r-T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8EF2ED-7087-4201-9521-97BB02159B09}" type="datetime1">
              <a:rPr lang="tr-TR" smtClean="0"/>
              <a:t>20.04.2020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8508F5-8E49-4F57-B165-331DE2AB85B8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8961813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508F5-8E49-4F57-B165-331DE2AB85B8}" type="slidenum">
              <a:rPr lang="tr-TR" sz="1800" smtClean="0"/>
              <a:t>1</a:t>
            </a:fld>
            <a:endParaRPr lang="tr-TR" sz="1800" dirty="0"/>
          </a:p>
        </p:txBody>
      </p:sp>
      <p:sp>
        <p:nvSpPr>
          <p:cNvPr id="19" name="TextBox 18"/>
          <p:cNvSpPr txBox="1"/>
          <p:nvPr/>
        </p:nvSpPr>
        <p:spPr>
          <a:xfrm>
            <a:off x="110836" y="46086"/>
            <a:ext cx="2374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b="1" dirty="0" smtClean="0"/>
              <a:t>Noise</a:t>
            </a:r>
            <a:endParaRPr lang="tr-TR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07" r="24405" b="11976"/>
          <a:stretch/>
        </p:blipFill>
        <p:spPr>
          <a:xfrm>
            <a:off x="4486275" y="529118"/>
            <a:ext cx="6781800" cy="501266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915150" y="5541780"/>
            <a:ext cx="19240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dirty="0" smtClean="0"/>
              <a:t>@300V</a:t>
            </a:r>
          </a:p>
          <a:p>
            <a:pPr algn="ctr"/>
            <a:r>
              <a:rPr lang="tr-TR" b="1" dirty="0" smtClean="0"/>
              <a:t>Yellow</a:t>
            </a:r>
            <a:r>
              <a:rPr lang="tr-TR" dirty="0" smtClean="0"/>
              <a:t> 5V</a:t>
            </a:r>
          </a:p>
          <a:p>
            <a:pPr algn="ctr"/>
            <a:r>
              <a:rPr lang="tr-TR" b="1" dirty="0" smtClean="0"/>
              <a:t>Blue</a:t>
            </a:r>
            <a:r>
              <a:rPr lang="tr-TR" dirty="0" smtClean="0"/>
              <a:t> LoadCurrent</a:t>
            </a:r>
            <a:endParaRPr lang="tr-TR" dirty="0"/>
          </a:p>
        </p:txBody>
      </p:sp>
      <p:sp>
        <p:nvSpPr>
          <p:cNvPr id="6" name="TextBox 5"/>
          <p:cNvSpPr txBox="1"/>
          <p:nvPr/>
        </p:nvSpPr>
        <p:spPr>
          <a:xfrm>
            <a:off x="676275" y="2619375"/>
            <a:ext cx="27527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2400" dirty="0" smtClean="0"/>
              <a:t>Lets change the isolated converters</a:t>
            </a:r>
            <a:endParaRPr lang="tr-TR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6915150" y="1446030"/>
            <a:ext cx="2219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b="1" dirty="0" smtClean="0">
                <a:solidFill>
                  <a:srgbClr val="FF0000"/>
                </a:solidFill>
              </a:rPr>
              <a:t>There is a drop on 5V</a:t>
            </a:r>
            <a:endParaRPr lang="tr-TR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8159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508F5-8E49-4F57-B165-331DE2AB85B8}" type="slidenum">
              <a:rPr lang="tr-TR" sz="1800" smtClean="0"/>
              <a:t>10</a:t>
            </a:fld>
            <a:endParaRPr lang="tr-TR" sz="1800" dirty="0"/>
          </a:p>
        </p:txBody>
      </p:sp>
      <p:sp>
        <p:nvSpPr>
          <p:cNvPr id="19" name="TextBox 18"/>
          <p:cNvSpPr txBox="1"/>
          <p:nvPr/>
        </p:nvSpPr>
        <p:spPr>
          <a:xfrm>
            <a:off x="110836" y="46086"/>
            <a:ext cx="2374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b="1" dirty="0" smtClean="0"/>
              <a:t>Noise</a:t>
            </a:r>
            <a:endParaRPr lang="tr-TR" b="1" dirty="0"/>
          </a:p>
        </p:txBody>
      </p:sp>
      <p:sp>
        <p:nvSpPr>
          <p:cNvPr id="5" name="TextBox 4"/>
          <p:cNvSpPr txBox="1"/>
          <p:nvPr/>
        </p:nvSpPr>
        <p:spPr>
          <a:xfrm>
            <a:off x="6898004" y="5270001"/>
            <a:ext cx="243562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dirty="0" smtClean="0"/>
              <a:t>@350V</a:t>
            </a:r>
          </a:p>
          <a:p>
            <a:pPr algn="ctr"/>
            <a:r>
              <a:rPr lang="tr-TR" b="1" dirty="0" smtClean="0"/>
              <a:t>Yellow</a:t>
            </a:r>
            <a:r>
              <a:rPr lang="tr-TR" dirty="0" smtClean="0"/>
              <a:t> Vgsbot</a:t>
            </a:r>
          </a:p>
          <a:p>
            <a:pPr algn="ctr"/>
            <a:r>
              <a:rPr lang="tr-TR" b="1" dirty="0" smtClean="0"/>
              <a:t>Top Blue</a:t>
            </a:r>
            <a:r>
              <a:rPr lang="tr-TR" dirty="0" smtClean="0"/>
              <a:t> with filter</a:t>
            </a:r>
          </a:p>
          <a:p>
            <a:pPr algn="ctr"/>
            <a:r>
              <a:rPr lang="tr-TR" b="1" dirty="0" smtClean="0"/>
              <a:t>Bot </a:t>
            </a:r>
            <a:r>
              <a:rPr lang="tr-TR" b="1" dirty="0"/>
              <a:t>Blue</a:t>
            </a:r>
            <a:r>
              <a:rPr lang="tr-TR" dirty="0"/>
              <a:t> </a:t>
            </a:r>
            <a:r>
              <a:rPr lang="tr-TR" dirty="0" smtClean="0"/>
              <a:t>without </a:t>
            </a:r>
            <a:r>
              <a:rPr lang="tr-TR" dirty="0"/>
              <a:t>filter</a:t>
            </a:r>
          </a:p>
          <a:p>
            <a:pPr algn="ctr"/>
            <a:endParaRPr lang="tr-TR" dirty="0"/>
          </a:p>
        </p:txBody>
      </p:sp>
      <p:sp>
        <p:nvSpPr>
          <p:cNvPr id="6" name="TextBox 5"/>
          <p:cNvSpPr txBox="1"/>
          <p:nvPr/>
        </p:nvSpPr>
        <p:spPr>
          <a:xfrm>
            <a:off x="626572" y="2397555"/>
            <a:ext cx="344666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2400" dirty="0" smtClean="0"/>
              <a:t>Lets measure the common mode current for driver converters supply</a:t>
            </a:r>
            <a:endParaRPr lang="tr-TR" sz="2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5536" r="24821" b="8931"/>
          <a:stretch/>
        </p:blipFill>
        <p:spPr>
          <a:xfrm>
            <a:off x="5226107" y="1363288"/>
            <a:ext cx="5311228" cy="390671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879523" y="1632624"/>
            <a:ext cx="32727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b="1" dirty="0" smtClean="0">
                <a:solidFill>
                  <a:srgbClr val="FF0000"/>
                </a:solidFill>
              </a:rPr>
              <a:t>It seems filter helps, but the problem continues</a:t>
            </a:r>
            <a:endParaRPr lang="tr-TR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0838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10762" t="13904" r="29333" b="27301"/>
          <a:stretch/>
        </p:blipFill>
        <p:spPr>
          <a:xfrm>
            <a:off x="5413760" y="1224335"/>
            <a:ext cx="5404115" cy="397791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508F5-8E49-4F57-B165-331DE2AB85B8}" type="slidenum">
              <a:rPr lang="tr-TR" sz="1800" smtClean="0"/>
              <a:t>11</a:t>
            </a:fld>
            <a:endParaRPr lang="tr-TR" sz="1800" dirty="0"/>
          </a:p>
        </p:txBody>
      </p:sp>
      <p:sp>
        <p:nvSpPr>
          <p:cNvPr id="19" name="TextBox 18"/>
          <p:cNvSpPr txBox="1"/>
          <p:nvPr/>
        </p:nvSpPr>
        <p:spPr>
          <a:xfrm>
            <a:off x="110836" y="46086"/>
            <a:ext cx="2374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b="1" dirty="0" smtClean="0"/>
              <a:t>Noise</a:t>
            </a:r>
            <a:endParaRPr lang="tr-TR" b="1" dirty="0"/>
          </a:p>
        </p:txBody>
      </p:sp>
      <p:sp>
        <p:nvSpPr>
          <p:cNvPr id="5" name="TextBox 4"/>
          <p:cNvSpPr txBox="1"/>
          <p:nvPr/>
        </p:nvSpPr>
        <p:spPr>
          <a:xfrm>
            <a:off x="6898004" y="5270001"/>
            <a:ext cx="24356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dirty="0" smtClean="0"/>
              <a:t>@350V</a:t>
            </a:r>
          </a:p>
          <a:p>
            <a:pPr algn="ctr"/>
            <a:r>
              <a:rPr lang="tr-TR" b="1" dirty="0" smtClean="0"/>
              <a:t>Yellow</a:t>
            </a:r>
            <a:r>
              <a:rPr lang="tr-TR" dirty="0" smtClean="0"/>
              <a:t> Vgsbot</a:t>
            </a:r>
          </a:p>
          <a:p>
            <a:pPr algn="ctr"/>
            <a:r>
              <a:rPr lang="tr-TR" b="1" dirty="0" smtClean="0"/>
              <a:t>Blue</a:t>
            </a:r>
            <a:r>
              <a:rPr lang="tr-TR" dirty="0" smtClean="0"/>
              <a:t> Diff Curr</a:t>
            </a:r>
          </a:p>
          <a:p>
            <a:pPr algn="ctr"/>
            <a:endParaRPr lang="tr-TR" dirty="0"/>
          </a:p>
        </p:txBody>
      </p:sp>
      <p:sp>
        <p:nvSpPr>
          <p:cNvPr id="6" name="TextBox 5"/>
          <p:cNvSpPr txBox="1"/>
          <p:nvPr/>
        </p:nvSpPr>
        <p:spPr>
          <a:xfrm>
            <a:off x="626572" y="2397555"/>
            <a:ext cx="344666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2400" dirty="0" smtClean="0"/>
              <a:t>Lets measure the current of 5V which supplies components other than GD converter</a:t>
            </a:r>
            <a:endParaRPr lang="tr-TR" sz="2400" dirty="0"/>
          </a:p>
        </p:txBody>
      </p:sp>
      <p:sp>
        <p:nvSpPr>
          <p:cNvPr id="2" name="TextBox 1"/>
          <p:cNvSpPr txBox="1"/>
          <p:nvPr/>
        </p:nvSpPr>
        <p:spPr>
          <a:xfrm>
            <a:off x="5742363" y="2089824"/>
            <a:ext cx="20147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b="1" dirty="0" smtClean="0">
                <a:solidFill>
                  <a:srgbClr val="FF0000"/>
                </a:solidFill>
              </a:rPr>
              <a:t>Differential current</a:t>
            </a:r>
            <a:endParaRPr lang="tr-TR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9198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10083" t="3037" r="31083" b="20074"/>
          <a:stretch/>
        </p:blipFill>
        <p:spPr>
          <a:xfrm>
            <a:off x="4860406" y="496529"/>
            <a:ext cx="6493394" cy="4773472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508F5-8E49-4F57-B165-331DE2AB85B8}" type="slidenum">
              <a:rPr lang="tr-TR" sz="1800" smtClean="0"/>
              <a:t>12</a:t>
            </a:fld>
            <a:endParaRPr lang="tr-TR" sz="1800" dirty="0"/>
          </a:p>
        </p:txBody>
      </p:sp>
      <p:sp>
        <p:nvSpPr>
          <p:cNvPr id="19" name="TextBox 18"/>
          <p:cNvSpPr txBox="1"/>
          <p:nvPr/>
        </p:nvSpPr>
        <p:spPr>
          <a:xfrm>
            <a:off x="110836" y="46086"/>
            <a:ext cx="2374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b="1" dirty="0" smtClean="0"/>
              <a:t>Noise</a:t>
            </a:r>
            <a:endParaRPr lang="tr-TR" b="1" dirty="0"/>
          </a:p>
        </p:txBody>
      </p:sp>
      <p:sp>
        <p:nvSpPr>
          <p:cNvPr id="5" name="TextBox 4"/>
          <p:cNvSpPr txBox="1"/>
          <p:nvPr/>
        </p:nvSpPr>
        <p:spPr>
          <a:xfrm>
            <a:off x="6898004" y="5270001"/>
            <a:ext cx="24356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dirty="0" smtClean="0"/>
              <a:t>@350V</a:t>
            </a:r>
          </a:p>
          <a:p>
            <a:pPr algn="ctr"/>
            <a:r>
              <a:rPr lang="tr-TR" b="1" dirty="0" smtClean="0"/>
              <a:t>Yellow</a:t>
            </a:r>
            <a:r>
              <a:rPr lang="tr-TR" dirty="0" smtClean="0"/>
              <a:t> Vgsbot</a:t>
            </a:r>
          </a:p>
          <a:p>
            <a:pPr algn="ctr"/>
            <a:r>
              <a:rPr lang="tr-TR" b="1" dirty="0" smtClean="0"/>
              <a:t>Blue</a:t>
            </a:r>
            <a:r>
              <a:rPr lang="tr-TR" dirty="0" smtClean="0"/>
              <a:t> CM Curr</a:t>
            </a:r>
          </a:p>
          <a:p>
            <a:pPr algn="ctr"/>
            <a:endParaRPr lang="tr-TR" dirty="0"/>
          </a:p>
        </p:txBody>
      </p:sp>
      <p:sp>
        <p:nvSpPr>
          <p:cNvPr id="6" name="TextBox 5"/>
          <p:cNvSpPr txBox="1"/>
          <p:nvPr/>
        </p:nvSpPr>
        <p:spPr>
          <a:xfrm>
            <a:off x="626572" y="2397555"/>
            <a:ext cx="344666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2400" dirty="0" smtClean="0"/>
              <a:t>Lets measure the current of 5V which supplies components other than GD converter</a:t>
            </a:r>
            <a:endParaRPr lang="tr-TR" sz="2400" dirty="0"/>
          </a:p>
        </p:txBody>
      </p:sp>
      <p:sp>
        <p:nvSpPr>
          <p:cNvPr id="2" name="TextBox 1"/>
          <p:cNvSpPr txBox="1"/>
          <p:nvPr/>
        </p:nvSpPr>
        <p:spPr>
          <a:xfrm>
            <a:off x="5207001" y="1751224"/>
            <a:ext cx="2575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b="1" dirty="0" smtClean="0">
                <a:solidFill>
                  <a:srgbClr val="FF0000"/>
                </a:solidFill>
              </a:rPr>
              <a:t>Why is it that similar to differential current</a:t>
            </a:r>
            <a:endParaRPr lang="tr-TR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7090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5143" t="14285" r="23524" b="15112"/>
          <a:stretch/>
        </p:blipFill>
        <p:spPr>
          <a:xfrm>
            <a:off x="5207001" y="820427"/>
            <a:ext cx="5950857" cy="441745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508F5-8E49-4F57-B165-331DE2AB85B8}" type="slidenum">
              <a:rPr lang="tr-TR" sz="1800" smtClean="0"/>
              <a:t>13</a:t>
            </a:fld>
            <a:endParaRPr lang="tr-TR" sz="1800" dirty="0"/>
          </a:p>
        </p:txBody>
      </p:sp>
      <p:sp>
        <p:nvSpPr>
          <p:cNvPr id="19" name="TextBox 18"/>
          <p:cNvSpPr txBox="1"/>
          <p:nvPr/>
        </p:nvSpPr>
        <p:spPr>
          <a:xfrm>
            <a:off x="110836" y="46086"/>
            <a:ext cx="2374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b="1" dirty="0" smtClean="0"/>
              <a:t>Noise</a:t>
            </a:r>
            <a:endParaRPr lang="tr-TR" b="1" dirty="0"/>
          </a:p>
        </p:txBody>
      </p:sp>
      <p:sp>
        <p:nvSpPr>
          <p:cNvPr id="5" name="TextBox 4"/>
          <p:cNvSpPr txBox="1"/>
          <p:nvPr/>
        </p:nvSpPr>
        <p:spPr>
          <a:xfrm>
            <a:off x="6898004" y="5270001"/>
            <a:ext cx="24356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dirty="0" smtClean="0"/>
              <a:t>@400V</a:t>
            </a:r>
          </a:p>
          <a:p>
            <a:pPr algn="ctr"/>
            <a:r>
              <a:rPr lang="tr-TR" b="1" dirty="0" smtClean="0"/>
              <a:t>Yellow</a:t>
            </a:r>
            <a:r>
              <a:rPr lang="tr-TR" dirty="0" smtClean="0"/>
              <a:t> 5V</a:t>
            </a:r>
          </a:p>
          <a:p>
            <a:pPr algn="ctr"/>
            <a:r>
              <a:rPr lang="tr-TR" b="1" dirty="0" smtClean="0"/>
              <a:t>Blue</a:t>
            </a:r>
            <a:r>
              <a:rPr lang="tr-TR" dirty="0" smtClean="0"/>
              <a:t> Load Curr</a:t>
            </a:r>
          </a:p>
          <a:p>
            <a:pPr algn="ctr"/>
            <a:endParaRPr lang="tr-TR" dirty="0"/>
          </a:p>
        </p:txBody>
      </p:sp>
      <p:sp>
        <p:nvSpPr>
          <p:cNvPr id="6" name="TextBox 5"/>
          <p:cNvSpPr txBox="1"/>
          <p:nvPr/>
        </p:nvSpPr>
        <p:spPr>
          <a:xfrm>
            <a:off x="626572" y="2397555"/>
            <a:ext cx="34466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2400" dirty="0" smtClean="0"/>
              <a:t>Lets see what happens at 400V</a:t>
            </a:r>
            <a:endParaRPr lang="tr-TR" sz="2400" dirty="0"/>
          </a:p>
        </p:txBody>
      </p:sp>
      <p:sp>
        <p:nvSpPr>
          <p:cNvPr id="2" name="TextBox 1"/>
          <p:cNvSpPr txBox="1"/>
          <p:nvPr/>
        </p:nvSpPr>
        <p:spPr>
          <a:xfrm>
            <a:off x="5448071" y="1485217"/>
            <a:ext cx="2575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b="1" dirty="0" smtClean="0">
                <a:solidFill>
                  <a:srgbClr val="FF0000"/>
                </a:solidFill>
              </a:rPr>
              <a:t>It gets completely distorted</a:t>
            </a:r>
            <a:endParaRPr lang="tr-TR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0255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6095" t="6526" r="31143" b="10592"/>
          <a:stretch/>
        </p:blipFill>
        <p:spPr>
          <a:xfrm>
            <a:off x="5215423" y="812639"/>
            <a:ext cx="5800789" cy="430890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508F5-8E49-4F57-B165-331DE2AB85B8}" type="slidenum">
              <a:rPr lang="tr-TR" sz="1800" smtClean="0"/>
              <a:t>14</a:t>
            </a:fld>
            <a:endParaRPr lang="tr-TR" sz="1800" dirty="0"/>
          </a:p>
        </p:txBody>
      </p:sp>
      <p:sp>
        <p:nvSpPr>
          <p:cNvPr id="19" name="TextBox 18"/>
          <p:cNvSpPr txBox="1"/>
          <p:nvPr/>
        </p:nvSpPr>
        <p:spPr>
          <a:xfrm>
            <a:off x="110836" y="46086"/>
            <a:ext cx="2374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b="1" dirty="0" smtClean="0"/>
              <a:t>Noise</a:t>
            </a:r>
            <a:endParaRPr lang="tr-TR" b="1" dirty="0"/>
          </a:p>
        </p:txBody>
      </p:sp>
      <p:sp>
        <p:nvSpPr>
          <p:cNvPr id="6" name="TextBox 5"/>
          <p:cNvSpPr txBox="1"/>
          <p:nvPr/>
        </p:nvSpPr>
        <p:spPr>
          <a:xfrm>
            <a:off x="626572" y="2397555"/>
            <a:ext cx="34466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2400" dirty="0" smtClean="0"/>
              <a:t>What about the current of GD converter supply?</a:t>
            </a:r>
            <a:endParaRPr lang="tr-TR" sz="2400" dirty="0"/>
          </a:p>
        </p:txBody>
      </p:sp>
      <p:sp>
        <p:nvSpPr>
          <p:cNvPr id="2" name="TextBox 1"/>
          <p:cNvSpPr txBox="1"/>
          <p:nvPr/>
        </p:nvSpPr>
        <p:spPr>
          <a:xfrm>
            <a:off x="5375499" y="1209445"/>
            <a:ext cx="4174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b="1" dirty="0" smtClean="0">
                <a:solidFill>
                  <a:srgbClr val="FF0000"/>
                </a:solidFill>
              </a:rPr>
              <a:t>Differential current while, common mod filter is connected only to high side supply</a:t>
            </a:r>
            <a:endParaRPr lang="tr-TR" b="1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604002" y="5121548"/>
            <a:ext cx="325940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dirty="0" smtClean="0"/>
              <a:t>@350V</a:t>
            </a:r>
          </a:p>
          <a:p>
            <a:pPr algn="ctr"/>
            <a:r>
              <a:rPr lang="tr-TR" b="1" dirty="0" smtClean="0"/>
              <a:t>Yellow</a:t>
            </a:r>
            <a:r>
              <a:rPr lang="tr-TR" dirty="0" smtClean="0"/>
              <a:t> Vgsbot</a:t>
            </a:r>
          </a:p>
          <a:p>
            <a:pPr algn="ctr"/>
            <a:r>
              <a:rPr lang="tr-TR" b="1" dirty="0" smtClean="0"/>
              <a:t>Top Blue</a:t>
            </a:r>
            <a:r>
              <a:rPr lang="tr-TR" dirty="0" smtClean="0"/>
              <a:t> High Side Supply</a:t>
            </a:r>
          </a:p>
          <a:p>
            <a:pPr algn="ctr"/>
            <a:r>
              <a:rPr lang="tr-TR" b="1" dirty="0" smtClean="0"/>
              <a:t>Bot </a:t>
            </a:r>
            <a:r>
              <a:rPr lang="tr-TR" b="1" dirty="0"/>
              <a:t>Blue</a:t>
            </a:r>
            <a:r>
              <a:rPr lang="tr-TR" dirty="0"/>
              <a:t> </a:t>
            </a:r>
            <a:r>
              <a:rPr lang="tr-TR" dirty="0" smtClean="0"/>
              <a:t>Low Side Supply</a:t>
            </a:r>
            <a:endParaRPr lang="tr-TR" dirty="0"/>
          </a:p>
          <a:p>
            <a:pPr algn="ctr"/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500883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508F5-8E49-4F57-B165-331DE2AB85B8}" type="slidenum">
              <a:rPr lang="tr-TR" sz="1800" smtClean="0"/>
              <a:t>15</a:t>
            </a:fld>
            <a:endParaRPr lang="tr-TR" sz="1800" dirty="0"/>
          </a:p>
        </p:txBody>
      </p:sp>
      <p:sp>
        <p:nvSpPr>
          <p:cNvPr id="19" name="TextBox 18"/>
          <p:cNvSpPr txBox="1"/>
          <p:nvPr/>
        </p:nvSpPr>
        <p:spPr>
          <a:xfrm>
            <a:off x="110836" y="46086"/>
            <a:ext cx="2374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b="1" dirty="0" smtClean="0"/>
              <a:t>Noise</a:t>
            </a:r>
            <a:endParaRPr lang="tr-TR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6357"/>
          <a:stretch/>
        </p:blipFill>
        <p:spPr>
          <a:xfrm>
            <a:off x="110836" y="1398132"/>
            <a:ext cx="5721043" cy="411729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5868"/>
          <a:stretch/>
        </p:blipFill>
        <p:spPr>
          <a:xfrm>
            <a:off x="6168571" y="1398132"/>
            <a:ext cx="5750880" cy="4117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934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508F5-8E49-4F57-B165-331DE2AB85B8}" type="slidenum">
              <a:rPr lang="tr-TR" sz="1800" smtClean="0"/>
              <a:t>16</a:t>
            </a:fld>
            <a:endParaRPr lang="tr-TR" sz="1800" dirty="0"/>
          </a:p>
        </p:txBody>
      </p:sp>
      <p:sp>
        <p:nvSpPr>
          <p:cNvPr id="19" name="TextBox 18"/>
          <p:cNvSpPr txBox="1"/>
          <p:nvPr/>
        </p:nvSpPr>
        <p:spPr>
          <a:xfrm>
            <a:off x="110836" y="46086"/>
            <a:ext cx="2374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b="1" dirty="0" smtClean="0"/>
              <a:t>Noise</a:t>
            </a:r>
            <a:endParaRPr lang="tr-TR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5107"/>
          <a:stretch/>
        </p:blipFill>
        <p:spPr>
          <a:xfrm>
            <a:off x="362858" y="1176353"/>
            <a:ext cx="6743263" cy="478901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407499" y="2791502"/>
            <a:ext cx="41749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b="1" dirty="0" smtClean="0">
                <a:solidFill>
                  <a:srgbClr val="FF0000"/>
                </a:solidFill>
              </a:rPr>
              <a:t>Why is 5V still affected by switching where it does not supply anything regardin switching?</a:t>
            </a:r>
            <a:endParaRPr lang="tr-TR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6038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508F5-8E49-4F57-B165-331DE2AB85B8}" type="slidenum">
              <a:rPr lang="tr-TR" sz="1800" smtClean="0"/>
              <a:t>2</a:t>
            </a:fld>
            <a:endParaRPr lang="tr-TR" sz="1800" dirty="0"/>
          </a:p>
        </p:txBody>
      </p:sp>
      <p:sp>
        <p:nvSpPr>
          <p:cNvPr id="19" name="TextBox 18"/>
          <p:cNvSpPr txBox="1"/>
          <p:nvPr/>
        </p:nvSpPr>
        <p:spPr>
          <a:xfrm>
            <a:off x="110836" y="46086"/>
            <a:ext cx="2374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b="1" dirty="0" smtClean="0"/>
              <a:t>Noise</a:t>
            </a:r>
            <a:endParaRPr lang="tr-TR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09" t="22128" r="3382" b="37968"/>
          <a:stretch/>
        </p:blipFill>
        <p:spPr>
          <a:xfrm>
            <a:off x="5381624" y="1220410"/>
            <a:ext cx="4981576" cy="387455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915150" y="5541780"/>
            <a:ext cx="19240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dirty="0" smtClean="0"/>
              <a:t>@220V</a:t>
            </a:r>
          </a:p>
          <a:p>
            <a:pPr algn="ctr"/>
            <a:r>
              <a:rPr lang="tr-TR" b="1" dirty="0" smtClean="0"/>
              <a:t>Yellow</a:t>
            </a:r>
            <a:r>
              <a:rPr lang="tr-TR" dirty="0" smtClean="0"/>
              <a:t> 5V</a:t>
            </a:r>
          </a:p>
          <a:p>
            <a:pPr algn="ctr"/>
            <a:r>
              <a:rPr lang="tr-TR" b="1" dirty="0" smtClean="0"/>
              <a:t>Blue</a:t>
            </a:r>
            <a:r>
              <a:rPr lang="tr-TR" dirty="0" smtClean="0"/>
              <a:t> LoadCurrent</a:t>
            </a:r>
            <a:endParaRPr lang="tr-TR" dirty="0"/>
          </a:p>
        </p:txBody>
      </p:sp>
      <p:sp>
        <p:nvSpPr>
          <p:cNvPr id="6" name="TextBox 5"/>
          <p:cNvSpPr txBox="1"/>
          <p:nvPr/>
        </p:nvSpPr>
        <p:spPr>
          <a:xfrm>
            <a:off x="676275" y="2619375"/>
            <a:ext cx="275272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2400" dirty="0" smtClean="0"/>
              <a:t>Lets connect a capacitor (2.2nF) between SGND and PGND</a:t>
            </a:r>
            <a:endParaRPr lang="tr-TR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5829301" y="1893705"/>
            <a:ext cx="43529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b="1" dirty="0" smtClean="0">
                <a:solidFill>
                  <a:srgbClr val="FF0000"/>
                </a:solidFill>
              </a:rPr>
              <a:t>Hmm, 5V does not drop but SC is triggered.</a:t>
            </a:r>
            <a:endParaRPr lang="tr-TR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3303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508F5-8E49-4F57-B165-331DE2AB85B8}" type="slidenum">
              <a:rPr lang="tr-TR" sz="1800" smtClean="0"/>
              <a:t>3</a:t>
            </a:fld>
            <a:endParaRPr lang="tr-TR" sz="1800" dirty="0"/>
          </a:p>
        </p:txBody>
      </p:sp>
      <p:sp>
        <p:nvSpPr>
          <p:cNvPr id="19" name="TextBox 18"/>
          <p:cNvSpPr txBox="1"/>
          <p:nvPr/>
        </p:nvSpPr>
        <p:spPr>
          <a:xfrm>
            <a:off x="110836" y="46086"/>
            <a:ext cx="2374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b="1" dirty="0" smtClean="0"/>
              <a:t>Noise</a:t>
            </a:r>
            <a:endParaRPr lang="tr-TR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63" t="16886" b="37267"/>
          <a:stretch/>
        </p:blipFill>
        <p:spPr>
          <a:xfrm>
            <a:off x="5267324" y="828675"/>
            <a:ext cx="5172075" cy="460766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915150" y="5541780"/>
            <a:ext cx="19240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dirty="0" smtClean="0"/>
              <a:t>@220V</a:t>
            </a:r>
          </a:p>
          <a:p>
            <a:pPr algn="ctr"/>
            <a:r>
              <a:rPr lang="tr-TR" b="1" dirty="0" smtClean="0"/>
              <a:t>Yellow</a:t>
            </a:r>
            <a:r>
              <a:rPr lang="tr-TR" dirty="0" smtClean="0"/>
              <a:t> Vref</a:t>
            </a:r>
          </a:p>
          <a:p>
            <a:pPr algn="ctr"/>
            <a:r>
              <a:rPr lang="tr-TR" b="1" dirty="0" smtClean="0"/>
              <a:t>Blue</a:t>
            </a:r>
            <a:r>
              <a:rPr lang="tr-TR" dirty="0" smtClean="0"/>
              <a:t> LoadCurrent</a:t>
            </a:r>
            <a:endParaRPr lang="tr-TR" dirty="0"/>
          </a:p>
        </p:txBody>
      </p:sp>
      <p:sp>
        <p:nvSpPr>
          <p:cNvPr id="6" name="TextBox 5"/>
          <p:cNvSpPr txBox="1"/>
          <p:nvPr/>
        </p:nvSpPr>
        <p:spPr>
          <a:xfrm>
            <a:off x="742950" y="2347679"/>
            <a:ext cx="275272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2400" dirty="0" smtClean="0"/>
              <a:t>Why does SC get triggered if 5V is not distorted? Lets measure Vref</a:t>
            </a:r>
            <a:endParaRPr lang="tr-TR" sz="2400" dirty="0"/>
          </a:p>
        </p:txBody>
      </p:sp>
      <p:sp>
        <p:nvSpPr>
          <p:cNvPr id="2" name="TextBox 1"/>
          <p:cNvSpPr txBox="1"/>
          <p:nvPr/>
        </p:nvSpPr>
        <p:spPr>
          <a:xfrm>
            <a:off x="6010276" y="1560330"/>
            <a:ext cx="42481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b="1" dirty="0" smtClean="0">
                <a:solidFill>
                  <a:srgbClr val="FF0000"/>
                </a:solidFill>
              </a:rPr>
              <a:t>Whenever we touch to measure, it works. If we don’t touch, SC gets triggered.</a:t>
            </a:r>
            <a:endParaRPr lang="tr-TR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1253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6087434" y="-499064"/>
            <a:ext cx="4485317" cy="67818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508F5-8E49-4F57-B165-331DE2AB85B8}" type="slidenum">
              <a:rPr lang="tr-TR" sz="1800" smtClean="0"/>
              <a:t>4</a:t>
            </a:fld>
            <a:endParaRPr lang="tr-TR" sz="1800" dirty="0"/>
          </a:p>
        </p:txBody>
      </p:sp>
      <p:sp>
        <p:nvSpPr>
          <p:cNvPr id="19" name="TextBox 18"/>
          <p:cNvSpPr txBox="1"/>
          <p:nvPr/>
        </p:nvSpPr>
        <p:spPr>
          <a:xfrm>
            <a:off x="110836" y="46086"/>
            <a:ext cx="2374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b="1" dirty="0" smtClean="0"/>
              <a:t>Noise</a:t>
            </a:r>
            <a:endParaRPr lang="tr-TR" b="1" dirty="0"/>
          </a:p>
        </p:txBody>
      </p:sp>
      <p:sp>
        <p:nvSpPr>
          <p:cNvPr id="6" name="TextBox 5"/>
          <p:cNvSpPr txBox="1"/>
          <p:nvPr/>
        </p:nvSpPr>
        <p:spPr>
          <a:xfrm>
            <a:off x="742950" y="2347679"/>
            <a:ext cx="275272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2400" dirty="0" smtClean="0"/>
              <a:t>I think we connected Ciso wrong. We should connect it between terminals.</a:t>
            </a:r>
            <a:endParaRPr lang="tr-TR" sz="2400" dirty="0"/>
          </a:p>
        </p:txBody>
      </p:sp>
    </p:spTree>
    <p:extLst>
      <p:ext uri="{BB962C8B-B14F-4D97-AF65-F5344CB8AC3E}">
        <p14:creationId xmlns:p14="http://schemas.microsoft.com/office/powerpoint/2010/main" val="539923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508F5-8E49-4F57-B165-331DE2AB85B8}" type="slidenum">
              <a:rPr lang="tr-TR" sz="1800" smtClean="0"/>
              <a:t>5</a:t>
            </a:fld>
            <a:endParaRPr lang="tr-TR" sz="1800" dirty="0"/>
          </a:p>
        </p:txBody>
      </p:sp>
      <p:sp>
        <p:nvSpPr>
          <p:cNvPr id="19" name="TextBox 18"/>
          <p:cNvSpPr txBox="1"/>
          <p:nvPr/>
        </p:nvSpPr>
        <p:spPr>
          <a:xfrm>
            <a:off x="110836" y="46086"/>
            <a:ext cx="2374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b="1" dirty="0" smtClean="0"/>
              <a:t>Noise</a:t>
            </a:r>
            <a:endParaRPr lang="tr-TR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84" t="24806" r="21197" b="33849"/>
          <a:stretch/>
        </p:blipFill>
        <p:spPr>
          <a:xfrm>
            <a:off x="4905374" y="809626"/>
            <a:ext cx="6042315" cy="447578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915150" y="5541780"/>
            <a:ext cx="19240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dirty="0" smtClean="0"/>
              <a:t>@350V</a:t>
            </a:r>
          </a:p>
          <a:p>
            <a:pPr algn="ctr"/>
            <a:r>
              <a:rPr lang="tr-TR" b="1" dirty="0" smtClean="0"/>
              <a:t>Yellow</a:t>
            </a:r>
            <a:r>
              <a:rPr lang="tr-TR" dirty="0" smtClean="0"/>
              <a:t> 5V</a:t>
            </a:r>
          </a:p>
          <a:p>
            <a:pPr algn="ctr"/>
            <a:r>
              <a:rPr lang="tr-TR" b="1" dirty="0" smtClean="0"/>
              <a:t>Blue</a:t>
            </a:r>
            <a:r>
              <a:rPr lang="tr-TR" dirty="0" smtClean="0"/>
              <a:t> LoadCurrent</a:t>
            </a:r>
            <a:endParaRPr lang="tr-TR" dirty="0"/>
          </a:p>
        </p:txBody>
      </p:sp>
      <p:sp>
        <p:nvSpPr>
          <p:cNvPr id="6" name="TextBox 5"/>
          <p:cNvSpPr txBox="1"/>
          <p:nvPr/>
        </p:nvSpPr>
        <p:spPr>
          <a:xfrm>
            <a:off x="742950" y="2347679"/>
            <a:ext cx="27527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2400" dirty="0" smtClean="0"/>
              <a:t>Lets change the capacitor connection and try</a:t>
            </a:r>
            <a:endParaRPr lang="tr-TR" sz="2400" dirty="0"/>
          </a:p>
        </p:txBody>
      </p:sp>
      <p:sp>
        <p:nvSpPr>
          <p:cNvPr id="2" name="TextBox 1"/>
          <p:cNvSpPr txBox="1"/>
          <p:nvPr/>
        </p:nvSpPr>
        <p:spPr>
          <a:xfrm>
            <a:off x="6086476" y="1198380"/>
            <a:ext cx="42481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b="1" dirty="0" smtClean="0">
                <a:solidFill>
                  <a:srgbClr val="FF0000"/>
                </a:solidFill>
              </a:rPr>
              <a:t>5V drops again, capacitor did not change anything </a:t>
            </a:r>
            <a:r>
              <a:rPr lang="tr-TR" b="1" dirty="0" smtClean="0">
                <a:solidFill>
                  <a:srgbClr val="FF0000"/>
                </a:solidFill>
                <a:sym typeface="Wingdings" panose="05000000000000000000" pitchFamily="2" charset="2"/>
              </a:rPr>
              <a:t></a:t>
            </a:r>
            <a:endParaRPr lang="tr-TR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9054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t="17055" b="19778"/>
          <a:stretch/>
        </p:blipFill>
        <p:spPr>
          <a:xfrm>
            <a:off x="5076825" y="415418"/>
            <a:ext cx="5900933" cy="4969898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508F5-8E49-4F57-B165-331DE2AB85B8}" type="slidenum">
              <a:rPr lang="tr-TR" sz="1800" smtClean="0"/>
              <a:t>6</a:t>
            </a:fld>
            <a:endParaRPr lang="tr-TR" sz="1800" dirty="0"/>
          </a:p>
        </p:txBody>
      </p:sp>
      <p:sp>
        <p:nvSpPr>
          <p:cNvPr id="19" name="TextBox 18"/>
          <p:cNvSpPr txBox="1"/>
          <p:nvPr/>
        </p:nvSpPr>
        <p:spPr>
          <a:xfrm>
            <a:off x="110836" y="46086"/>
            <a:ext cx="2374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b="1" dirty="0" smtClean="0"/>
              <a:t>Noise</a:t>
            </a:r>
            <a:endParaRPr lang="tr-TR" b="1" dirty="0"/>
          </a:p>
        </p:txBody>
      </p:sp>
      <p:sp>
        <p:nvSpPr>
          <p:cNvPr id="6" name="TextBox 5"/>
          <p:cNvSpPr txBox="1"/>
          <p:nvPr/>
        </p:nvSpPr>
        <p:spPr>
          <a:xfrm>
            <a:off x="742950" y="2347679"/>
            <a:ext cx="275272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2400" dirty="0" smtClean="0"/>
              <a:t>Why don’t we use the common mode filter. Lets put in series with 5V supply of half-bridge board.</a:t>
            </a:r>
            <a:endParaRPr lang="tr-TR" sz="2400" dirty="0"/>
          </a:p>
        </p:txBody>
      </p:sp>
      <p:sp>
        <p:nvSpPr>
          <p:cNvPr id="2" name="TextBox 1"/>
          <p:cNvSpPr txBox="1"/>
          <p:nvPr/>
        </p:nvSpPr>
        <p:spPr>
          <a:xfrm>
            <a:off x="6219825" y="5475882"/>
            <a:ext cx="4248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b="1" dirty="0" smtClean="0">
                <a:solidFill>
                  <a:srgbClr val="FF0000"/>
                </a:solidFill>
              </a:rPr>
              <a:t>With this configuration it we started to observe problem at 250V. Might it be because we have a longer path?</a:t>
            </a:r>
            <a:endParaRPr lang="tr-TR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991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508F5-8E49-4F57-B165-331DE2AB85B8}" type="slidenum">
              <a:rPr lang="tr-TR" sz="1800" smtClean="0"/>
              <a:t>7</a:t>
            </a:fld>
            <a:endParaRPr lang="tr-TR" sz="1800" dirty="0"/>
          </a:p>
        </p:txBody>
      </p:sp>
      <p:sp>
        <p:nvSpPr>
          <p:cNvPr id="19" name="TextBox 18"/>
          <p:cNvSpPr txBox="1"/>
          <p:nvPr/>
        </p:nvSpPr>
        <p:spPr>
          <a:xfrm>
            <a:off x="110836" y="46086"/>
            <a:ext cx="2374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b="1" dirty="0" smtClean="0"/>
              <a:t>Noise</a:t>
            </a:r>
            <a:endParaRPr lang="tr-TR" b="1" dirty="0"/>
          </a:p>
        </p:txBody>
      </p:sp>
      <p:sp>
        <p:nvSpPr>
          <p:cNvPr id="6" name="TextBox 5"/>
          <p:cNvSpPr txBox="1"/>
          <p:nvPr/>
        </p:nvSpPr>
        <p:spPr>
          <a:xfrm>
            <a:off x="742950" y="2347679"/>
            <a:ext cx="34194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2400" dirty="0" smtClean="0"/>
              <a:t>Lets put some capacitor on half-bridge board for 5V bus and see if it helps</a:t>
            </a:r>
            <a:endParaRPr lang="tr-TR" sz="2400" dirty="0"/>
          </a:p>
        </p:txBody>
      </p:sp>
      <p:sp>
        <p:nvSpPr>
          <p:cNvPr id="2" name="TextBox 1"/>
          <p:cNvSpPr txBox="1"/>
          <p:nvPr/>
        </p:nvSpPr>
        <p:spPr>
          <a:xfrm>
            <a:off x="6296026" y="2486178"/>
            <a:ext cx="4248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b="1" dirty="0" smtClean="0">
                <a:solidFill>
                  <a:srgbClr val="FF0000"/>
                </a:solidFill>
              </a:rPr>
              <a:t>We managed to increase voltage up to 350V again with extra 100uF, 3x10uF . 5V drops again down to 4V. Then</a:t>
            </a:r>
            <a:endParaRPr lang="tr-TR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6256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508F5-8E49-4F57-B165-331DE2AB85B8}" type="slidenum">
              <a:rPr lang="tr-TR" sz="1800" smtClean="0"/>
              <a:t>8</a:t>
            </a:fld>
            <a:endParaRPr lang="tr-TR" sz="1800" dirty="0"/>
          </a:p>
        </p:txBody>
      </p:sp>
      <p:sp>
        <p:nvSpPr>
          <p:cNvPr id="19" name="TextBox 18"/>
          <p:cNvSpPr txBox="1"/>
          <p:nvPr/>
        </p:nvSpPr>
        <p:spPr>
          <a:xfrm>
            <a:off x="110836" y="46086"/>
            <a:ext cx="2374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b="1" dirty="0" smtClean="0"/>
              <a:t>Noise</a:t>
            </a:r>
            <a:endParaRPr lang="tr-TR" b="1" dirty="0"/>
          </a:p>
        </p:txBody>
      </p:sp>
      <p:sp>
        <p:nvSpPr>
          <p:cNvPr id="6" name="TextBox 5"/>
          <p:cNvSpPr txBox="1"/>
          <p:nvPr/>
        </p:nvSpPr>
        <p:spPr>
          <a:xfrm>
            <a:off x="558512" y="2668927"/>
            <a:ext cx="385398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tr-TR" sz="2400" dirty="0" smtClean="0"/>
              <a:t>If it is a differential noise then why don’t we supply isolated converters with anouther source?</a:t>
            </a:r>
            <a:endParaRPr lang="tr-TR" sz="2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4965" y="1622099"/>
            <a:ext cx="4884420" cy="3663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621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508F5-8E49-4F57-B165-331DE2AB85B8}" type="slidenum">
              <a:rPr lang="tr-TR" sz="1800" smtClean="0"/>
              <a:t>9</a:t>
            </a:fld>
            <a:endParaRPr lang="tr-TR" sz="1800" dirty="0"/>
          </a:p>
        </p:txBody>
      </p:sp>
      <p:sp>
        <p:nvSpPr>
          <p:cNvPr id="19" name="TextBox 18"/>
          <p:cNvSpPr txBox="1"/>
          <p:nvPr/>
        </p:nvSpPr>
        <p:spPr>
          <a:xfrm>
            <a:off x="110836" y="46086"/>
            <a:ext cx="2374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b="1" dirty="0" smtClean="0"/>
              <a:t>Noise</a:t>
            </a:r>
            <a:endParaRPr lang="tr-TR" b="1" dirty="0"/>
          </a:p>
        </p:txBody>
      </p:sp>
      <p:sp>
        <p:nvSpPr>
          <p:cNvPr id="5" name="TextBox 4"/>
          <p:cNvSpPr txBox="1"/>
          <p:nvPr/>
        </p:nvSpPr>
        <p:spPr>
          <a:xfrm>
            <a:off x="6915150" y="5395351"/>
            <a:ext cx="19240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dirty="0" smtClean="0"/>
              <a:t>@350V</a:t>
            </a:r>
          </a:p>
          <a:p>
            <a:pPr algn="ctr"/>
            <a:r>
              <a:rPr lang="tr-TR" b="1" dirty="0" smtClean="0"/>
              <a:t>Yellow</a:t>
            </a:r>
            <a:r>
              <a:rPr lang="tr-TR" dirty="0" smtClean="0"/>
              <a:t> 5V</a:t>
            </a:r>
          </a:p>
          <a:p>
            <a:pPr algn="ctr"/>
            <a:r>
              <a:rPr lang="tr-TR" b="1" dirty="0" smtClean="0"/>
              <a:t>Blue</a:t>
            </a:r>
            <a:r>
              <a:rPr lang="tr-TR" dirty="0" smtClean="0"/>
              <a:t> LoadCurrent</a:t>
            </a:r>
            <a:endParaRPr lang="tr-TR" dirty="0"/>
          </a:p>
        </p:txBody>
      </p:sp>
      <p:sp>
        <p:nvSpPr>
          <p:cNvPr id="6" name="TextBox 5"/>
          <p:cNvSpPr txBox="1"/>
          <p:nvPr/>
        </p:nvSpPr>
        <p:spPr>
          <a:xfrm>
            <a:off x="626572" y="2397555"/>
            <a:ext cx="344666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tr-TR" sz="2400" dirty="0" smtClean="0"/>
              <a:t>If it is a differential noise then why don’t we supply isolated converters with anouther source?</a:t>
            </a:r>
            <a:endParaRPr lang="tr-TR" sz="2400" dirty="0"/>
          </a:p>
        </p:txBody>
      </p:sp>
      <p:sp>
        <p:nvSpPr>
          <p:cNvPr id="2" name="TextBox 1"/>
          <p:cNvSpPr txBox="1"/>
          <p:nvPr/>
        </p:nvSpPr>
        <p:spPr>
          <a:xfrm>
            <a:off x="7163839" y="1083984"/>
            <a:ext cx="1446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b="1" dirty="0" smtClean="0">
                <a:solidFill>
                  <a:srgbClr val="FF0000"/>
                </a:solidFill>
              </a:rPr>
              <a:t>5V still drops</a:t>
            </a:r>
            <a:endParaRPr lang="tr-TR" b="1" dirty="0">
              <a:solidFill>
                <a:srgbClr val="FF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15503" t="15438" r="31412" b="32939"/>
          <a:stretch/>
        </p:blipFill>
        <p:spPr>
          <a:xfrm>
            <a:off x="5196840" y="1490985"/>
            <a:ext cx="5364480" cy="391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153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29233</TotalTime>
  <Words>426</Words>
  <Application>Microsoft Office PowerPoint</Application>
  <PresentationFormat>Widescreen</PresentationFormat>
  <Paragraphs>91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Calibri Light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Furkan KARAKAYA</dc:creator>
  <cp:lastModifiedBy>Furkan KARAKAYA</cp:lastModifiedBy>
  <cp:revision>972</cp:revision>
  <dcterms:created xsi:type="dcterms:W3CDTF">2019-09-05T11:28:21Z</dcterms:created>
  <dcterms:modified xsi:type="dcterms:W3CDTF">2020-04-20T06:09:24Z</dcterms:modified>
</cp:coreProperties>
</file>